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avi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6" r:id="rId2"/>
  </p:sldMasterIdLst>
  <p:notesMasterIdLst>
    <p:notesMasterId r:id="rId20"/>
  </p:notesMasterIdLst>
  <p:sldIdLst>
    <p:sldId id="256" r:id="rId3"/>
    <p:sldId id="275" r:id="rId4"/>
    <p:sldId id="277" r:id="rId5"/>
    <p:sldId id="301" r:id="rId6"/>
    <p:sldId id="289" r:id="rId7"/>
    <p:sldId id="374" r:id="rId8"/>
    <p:sldId id="376" r:id="rId9"/>
    <p:sldId id="367" r:id="rId10"/>
    <p:sldId id="366" r:id="rId11"/>
    <p:sldId id="368" r:id="rId12"/>
    <p:sldId id="369" r:id="rId13"/>
    <p:sldId id="370" r:id="rId14"/>
    <p:sldId id="371" r:id="rId15"/>
    <p:sldId id="372" r:id="rId16"/>
    <p:sldId id="375" r:id="rId17"/>
    <p:sldId id="279" r:id="rId18"/>
    <p:sldId id="266" r:id="rId19"/>
  </p:sldIdLst>
  <p:sldSz cx="13004800" cy="9753600"/>
  <p:notesSz cx="13004800" cy="9753600"/>
  <p:embeddedFontLst>
    <p:embeddedFont>
      <p:font typeface="나눔고딕" panose="020D0604000000000000" pitchFamily="50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나눔고딕 ExtraBold" panose="020D0904000000000000" pitchFamily="50" charset="-127"/>
      <p:bold r:id="rId31"/>
    </p:embeddedFont>
    <p:embeddedFont>
      <p:font typeface="나눔손글씨 펜" panose="03040600000000000000" pitchFamily="66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Lucida Sans Unicode" panose="020B0602030504020204" pitchFamily="34" charset="0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AE8"/>
    <a:srgbClr val="F3A3CF"/>
    <a:srgbClr val="C1A1D7"/>
    <a:srgbClr val="A18DB9"/>
    <a:srgbClr val="856BA5"/>
    <a:srgbClr val="FF9933"/>
    <a:srgbClr val="BDE3C4"/>
    <a:srgbClr val="FFCCCC"/>
    <a:srgbClr val="FFCC66"/>
    <a:srgbClr val="6BD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6503" autoAdjust="0"/>
  </p:normalViewPr>
  <p:slideViewPr>
    <p:cSldViewPr>
      <p:cViewPr varScale="1">
        <p:scale>
          <a:sx n="70" d="100"/>
          <a:sy n="70" d="100"/>
        </p:scale>
        <p:origin x="-1956" y="-1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2AE61-2EF7-4C9C-80A8-BB3852D054C1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B0909-DC77-41A8-BF02-F70A8775A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8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B0909-DC77-41A8-BF02-F70A8775AE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B0909-DC77-41A8-BF02-F70A8775AE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4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제안하는 시스템은 다음과 같이 구성되어있습니다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사용자의 행동을 </a:t>
            </a:r>
            <a:r>
              <a:rPr lang="ko-KR" altLang="en-US" dirty="0" err="1" smtClean="0"/>
              <a:t>키넥트에서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행동 분류 모듈로 전송하고 행동 분류 모듈에서 </a:t>
            </a:r>
            <a:r>
              <a:rPr lang="ko-KR" altLang="en-US" dirty="0" err="1" smtClean="0"/>
              <a:t>전송받은</a:t>
            </a:r>
            <a:r>
              <a:rPr lang="ko-KR" altLang="en-US" dirty="0" smtClean="0"/>
              <a:t> 행동 데이터를</a:t>
            </a:r>
            <a:r>
              <a:rPr lang="ko-KR" altLang="en-US" baseline="0" dirty="0" smtClean="0"/>
              <a:t> 학습된 행동을 기반으로 분류하고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분류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결과를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가상환경에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전달하여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가상환경에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적용하게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B0909-DC77-41A8-BF02-F70A8775AE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4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키넥트를</a:t>
            </a:r>
            <a:r>
              <a:rPr lang="ko-KR" altLang="en-US" dirty="0" smtClean="0"/>
              <a:t> 통해 사용자 행동을 입력 받아 </a:t>
            </a:r>
            <a:r>
              <a:rPr lang="en-US" altLang="ko-KR" dirty="0" smtClean="0"/>
              <a:t>RNN </a:t>
            </a:r>
            <a:r>
              <a:rPr lang="ko-KR" altLang="en-US" dirty="0" smtClean="0"/>
              <a:t>알고리즘으로</a:t>
            </a:r>
            <a:r>
              <a:rPr lang="ko-KR" altLang="en-US" baseline="0" dirty="0" smtClean="0"/>
              <a:t> 행동을 분류합니다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분류된 결과와 </a:t>
            </a:r>
            <a:endParaRPr lang="en-US" altLang="ko-KR" baseline="0" dirty="0" smtClean="0"/>
          </a:p>
          <a:p>
            <a:r>
              <a:rPr lang="en-US" altLang="ko-KR" baseline="0" dirty="0" smtClean="0"/>
              <a:t>** </a:t>
            </a:r>
            <a:r>
              <a:rPr lang="ko-KR" altLang="en-US" baseline="0" dirty="0" smtClean="0"/>
              <a:t>여기서 행동은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프레임으로 정의됩니다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시작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흐름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 있음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들자면</a:t>
            </a:r>
            <a:r>
              <a:rPr lang="en-US" altLang="ko-KR" baseline="0" dirty="0" smtClean="0"/>
              <a:t>, ~~~~</a:t>
            </a:r>
          </a:p>
          <a:p>
            <a:r>
              <a:rPr lang="ko-KR" altLang="en-US" baseline="0" dirty="0" err="1" smtClean="0"/>
              <a:t>키넥트도</a:t>
            </a:r>
            <a:r>
              <a:rPr lang="ko-KR" altLang="en-US" baseline="0" dirty="0" smtClean="0"/>
              <a:t> 이와 같이 행동을 순차적으로 </a:t>
            </a:r>
            <a:r>
              <a:rPr lang="ko-KR" altLang="en-US" baseline="0" dirty="0" err="1" smtClean="0"/>
              <a:t>입력받을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B0909-DC77-41A8-BF02-F70A8775AE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9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키넥트를</a:t>
            </a:r>
            <a:r>
              <a:rPr lang="ko-KR" altLang="en-US" dirty="0" smtClean="0"/>
              <a:t> 통해 사용자 행동을 입력 받아 </a:t>
            </a:r>
            <a:r>
              <a:rPr lang="en-US" altLang="ko-KR" dirty="0" smtClean="0"/>
              <a:t>RNN </a:t>
            </a:r>
            <a:r>
              <a:rPr lang="ko-KR" altLang="en-US" dirty="0" smtClean="0"/>
              <a:t>알고리즘으로</a:t>
            </a:r>
            <a:r>
              <a:rPr lang="ko-KR" altLang="en-US" baseline="0" dirty="0" smtClean="0"/>
              <a:t> 행동을 분류합니다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분류된 결과와 </a:t>
            </a:r>
            <a:endParaRPr lang="en-US" altLang="ko-KR" baseline="0" dirty="0" smtClean="0"/>
          </a:p>
          <a:p>
            <a:r>
              <a:rPr lang="en-US" altLang="ko-KR" baseline="0" dirty="0" smtClean="0"/>
              <a:t>** </a:t>
            </a:r>
            <a:r>
              <a:rPr lang="ko-KR" altLang="en-US" baseline="0" dirty="0" smtClean="0"/>
              <a:t>여기서 행동은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프레임으로 정의됩니다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시작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흐름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 있음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들자면</a:t>
            </a:r>
            <a:r>
              <a:rPr lang="en-US" altLang="ko-KR" baseline="0" dirty="0" smtClean="0"/>
              <a:t>, ~~~~</a:t>
            </a:r>
          </a:p>
          <a:p>
            <a:r>
              <a:rPr lang="ko-KR" altLang="en-US" baseline="0" dirty="0" err="1" smtClean="0"/>
              <a:t>키넥트도</a:t>
            </a:r>
            <a:r>
              <a:rPr lang="ko-KR" altLang="en-US" baseline="0" dirty="0" smtClean="0"/>
              <a:t> 이와 같이 행동을 순차적으로 </a:t>
            </a:r>
            <a:r>
              <a:rPr lang="ko-KR" altLang="en-US" baseline="0" dirty="0" err="1" smtClean="0"/>
              <a:t>입력받을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B0909-DC77-41A8-BF02-F70A8775AE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98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키넥트를</a:t>
            </a:r>
            <a:r>
              <a:rPr lang="ko-KR" altLang="en-US" dirty="0" smtClean="0"/>
              <a:t> 통해 사용자 행동을 입력 받아 </a:t>
            </a:r>
            <a:r>
              <a:rPr lang="en-US" altLang="ko-KR" dirty="0" smtClean="0"/>
              <a:t>RNN </a:t>
            </a:r>
            <a:r>
              <a:rPr lang="ko-KR" altLang="en-US" dirty="0" smtClean="0"/>
              <a:t>알고리즘으로</a:t>
            </a:r>
            <a:r>
              <a:rPr lang="ko-KR" altLang="en-US" baseline="0" dirty="0" smtClean="0"/>
              <a:t> 행동을 분류합니다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분류된 결과와 </a:t>
            </a:r>
            <a:endParaRPr lang="en-US" altLang="ko-KR" baseline="0" dirty="0" smtClean="0"/>
          </a:p>
          <a:p>
            <a:r>
              <a:rPr lang="en-US" altLang="ko-KR" baseline="0" dirty="0" smtClean="0"/>
              <a:t>** </a:t>
            </a:r>
            <a:r>
              <a:rPr lang="ko-KR" altLang="en-US" baseline="0" dirty="0" smtClean="0"/>
              <a:t>여기서 행동은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프레임으로 정의됩니다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시작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흐름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 있음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들자면</a:t>
            </a:r>
            <a:r>
              <a:rPr lang="en-US" altLang="ko-KR" baseline="0" dirty="0" smtClean="0"/>
              <a:t>, ~~~~</a:t>
            </a:r>
          </a:p>
          <a:p>
            <a:r>
              <a:rPr lang="ko-KR" altLang="en-US" baseline="0" dirty="0" err="1" smtClean="0"/>
              <a:t>키넥트도</a:t>
            </a:r>
            <a:r>
              <a:rPr lang="ko-KR" altLang="en-US" baseline="0" dirty="0" smtClean="0"/>
              <a:t> 이와 같이 행동을 순차적으로 </a:t>
            </a:r>
            <a:r>
              <a:rPr lang="ko-KR" altLang="en-US" baseline="0" dirty="0" err="1" smtClean="0"/>
              <a:t>입력받을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B0909-DC77-41A8-BF02-F70A8775AE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98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관절에 대해서</a:t>
            </a:r>
            <a:r>
              <a:rPr lang="ko-KR" altLang="en-US" baseline="0" dirty="0" smtClean="0"/>
              <a:t> 정보를 읽어옵니다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B0909-DC77-41A8-BF02-F70A8775AE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4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B0909-DC77-41A8-BF02-F70A8775AE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65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B0909-DC77-41A8-BF02-F70A8775AE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2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59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252585"/>
          </a:xfrm>
          <a:custGeom>
            <a:avLst/>
            <a:gdLst/>
            <a:ahLst/>
            <a:cxnLst/>
            <a:rect l="l" t="t" r="r" b="b"/>
            <a:pathLst>
              <a:path w="13004800" h="9252585">
                <a:moveTo>
                  <a:pt x="0" y="9252216"/>
                </a:moveTo>
                <a:lnTo>
                  <a:pt x="13004800" y="9252216"/>
                </a:lnTo>
                <a:lnTo>
                  <a:pt x="13004800" y="0"/>
                </a:lnTo>
                <a:lnTo>
                  <a:pt x="0" y="0"/>
                </a:lnTo>
                <a:lnTo>
                  <a:pt x="0" y="925221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9748998"/>
            <a:ext cx="13004800" cy="5080"/>
          </a:xfrm>
          <a:custGeom>
            <a:avLst/>
            <a:gdLst/>
            <a:ahLst/>
            <a:cxnLst/>
            <a:rect l="l" t="t" r="r" b="b"/>
            <a:pathLst>
              <a:path w="13004800" h="5079">
                <a:moveTo>
                  <a:pt x="0" y="4601"/>
                </a:moveTo>
                <a:lnTo>
                  <a:pt x="13004800" y="4601"/>
                </a:lnTo>
                <a:lnTo>
                  <a:pt x="13004800" y="0"/>
                </a:lnTo>
                <a:lnTo>
                  <a:pt x="0" y="0"/>
                </a:lnTo>
                <a:lnTo>
                  <a:pt x="0" y="460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648200" y="3111500"/>
            <a:ext cx="3708400" cy="302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28600" y="444500"/>
            <a:ext cx="12547600" cy="835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52400" y="9372600"/>
            <a:ext cx="1739900" cy="27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329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252216"/>
            <a:ext cx="13004800" cy="497205"/>
          </a:xfrm>
          <a:custGeom>
            <a:avLst/>
            <a:gdLst/>
            <a:ahLst/>
            <a:cxnLst/>
            <a:rect l="l" t="t" r="r" b="b"/>
            <a:pathLst>
              <a:path w="13004800" h="497204">
                <a:moveTo>
                  <a:pt x="0" y="496781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496781"/>
                </a:lnTo>
                <a:lnTo>
                  <a:pt x="0" y="496781"/>
                </a:lnTo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" y="9372600"/>
            <a:ext cx="17399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252585"/>
          </a:xfrm>
          <a:custGeom>
            <a:avLst/>
            <a:gdLst/>
            <a:ahLst/>
            <a:cxnLst/>
            <a:rect l="l" t="t" r="r" b="b"/>
            <a:pathLst>
              <a:path w="13004800" h="9252585">
                <a:moveTo>
                  <a:pt x="0" y="9252216"/>
                </a:moveTo>
                <a:lnTo>
                  <a:pt x="13004800" y="9252216"/>
                </a:lnTo>
                <a:lnTo>
                  <a:pt x="13004800" y="0"/>
                </a:lnTo>
                <a:lnTo>
                  <a:pt x="0" y="0"/>
                </a:lnTo>
                <a:lnTo>
                  <a:pt x="0" y="925221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9748998"/>
            <a:ext cx="13004800" cy="5080"/>
          </a:xfrm>
          <a:custGeom>
            <a:avLst/>
            <a:gdLst/>
            <a:ahLst/>
            <a:cxnLst/>
            <a:rect l="l" t="t" r="r" b="b"/>
            <a:pathLst>
              <a:path w="13004800" h="5079">
                <a:moveTo>
                  <a:pt x="0" y="4601"/>
                </a:moveTo>
                <a:lnTo>
                  <a:pt x="13004800" y="4601"/>
                </a:lnTo>
                <a:lnTo>
                  <a:pt x="13004800" y="0"/>
                </a:lnTo>
                <a:lnTo>
                  <a:pt x="0" y="0"/>
                </a:lnTo>
                <a:lnTo>
                  <a:pt x="0" y="460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2400" y="9372600"/>
            <a:ext cx="17399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1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  <p:sp>
        <p:nvSpPr>
          <p:cNvPr id="11" name="object 2"/>
          <p:cNvSpPr/>
          <p:nvPr userDrawn="1"/>
        </p:nvSpPr>
        <p:spPr>
          <a:xfrm>
            <a:off x="-6986" y="-19292"/>
            <a:ext cx="13011786" cy="9925292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직사각형 11"/>
          <p:cNvSpPr/>
          <p:nvPr userDrawn="1"/>
        </p:nvSpPr>
        <p:spPr>
          <a:xfrm>
            <a:off x="242161" y="209006"/>
            <a:ext cx="12432439" cy="937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252585"/>
          </a:xfrm>
          <a:custGeom>
            <a:avLst/>
            <a:gdLst/>
            <a:ahLst/>
            <a:cxnLst/>
            <a:rect l="l" t="t" r="r" b="b"/>
            <a:pathLst>
              <a:path w="13004800" h="9252585">
                <a:moveTo>
                  <a:pt x="0" y="9252216"/>
                </a:moveTo>
                <a:lnTo>
                  <a:pt x="13004800" y="9252216"/>
                </a:lnTo>
                <a:lnTo>
                  <a:pt x="13004800" y="0"/>
                </a:lnTo>
                <a:lnTo>
                  <a:pt x="0" y="0"/>
                </a:lnTo>
                <a:lnTo>
                  <a:pt x="0" y="925221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9748998"/>
            <a:ext cx="13004800" cy="5080"/>
          </a:xfrm>
          <a:custGeom>
            <a:avLst/>
            <a:gdLst/>
            <a:ahLst/>
            <a:cxnLst/>
            <a:rect l="l" t="t" r="r" b="b"/>
            <a:pathLst>
              <a:path w="13004800" h="5079">
                <a:moveTo>
                  <a:pt x="0" y="4601"/>
                </a:moveTo>
                <a:lnTo>
                  <a:pt x="13004800" y="4601"/>
                </a:lnTo>
                <a:lnTo>
                  <a:pt x="13004800" y="0"/>
                </a:lnTo>
                <a:lnTo>
                  <a:pt x="0" y="0"/>
                </a:lnTo>
                <a:lnTo>
                  <a:pt x="0" y="460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648200" y="3111500"/>
            <a:ext cx="3708400" cy="302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28600" y="444500"/>
            <a:ext cx="12547600" cy="835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52400" y="9372600"/>
            <a:ext cx="1739900" cy="27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  <p:sp>
        <p:nvSpPr>
          <p:cNvPr id="10" name="object 2"/>
          <p:cNvSpPr/>
          <p:nvPr userDrawn="1"/>
        </p:nvSpPr>
        <p:spPr>
          <a:xfrm>
            <a:off x="-6986" y="-19292"/>
            <a:ext cx="13011786" cy="9925292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 userDrawn="1"/>
        </p:nvSpPr>
        <p:spPr>
          <a:xfrm>
            <a:off x="242161" y="209006"/>
            <a:ext cx="12432439" cy="937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59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35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252216"/>
            <a:ext cx="13004800" cy="497205"/>
          </a:xfrm>
          <a:custGeom>
            <a:avLst/>
            <a:gdLst/>
            <a:ahLst/>
            <a:cxnLst/>
            <a:rect l="l" t="t" r="r" b="b"/>
            <a:pathLst>
              <a:path w="13004800" h="497204">
                <a:moveTo>
                  <a:pt x="0" y="496781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496781"/>
                </a:lnTo>
                <a:lnTo>
                  <a:pt x="0" y="496781"/>
                </a:lnTo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" y="9372600"/>
            <a:ext cx="17399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55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252585"/>
          </a:xfrm>
          <a:custGeom>
            <a:avLst/>
            <a:gdLst/>
            <a:ahLst/>
            <a:cxnLst/>
            <a:rect l="l" t="t" r="r" b="b"/>
            <a:pathLst>
              <a:path w="13004800" h="9252585">
                <a:moveTo>
                  <a:pt x="0" y="9252216"/>
                </a:moveTo>
                <a:lnTo>
                  <a:pt x="13004800" y="9252216"/>
                </a:lnTo>
                <a:lnTo>
                  <a:pt x="13004800" y="0"/>
                </a:lnTo>
                <a:lnTo>
                  <a:pt x="0" y="0"/>
                </a:lnTo>
                <a:lnTo>
                  <a:pt x="0" y="925221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9748998"/>
            <a:ext cx="13004800" cy="5080"/>
          </a:xfrm>
          <a:custGeom>
            <a:avLst/>
            <a:gdLst/>
            <a:ahLst/>
            <a:cxnLst/>
            <a:rect l="l" t="t" r="r" b="b"/>
            <a:pathLst>
              <a:path w="13004800" h="5079">
                <a:moveTo>
                  <a:pt x="0" y="4601"/>
                </a:moveTo>
                <a:lnTo>
                  <a:pt x="13004800" y="4601"/>
                </a:lnTo>
                <a:lnTo>
                  <a:pt x="13004800" y="0"/>
                </a:lnTo>
                <a:lnTo>
                  <a:pt x="0" y="0"/>
                </a:lnTo>
                <a:lnTo>
                  <a:pt x="0" y="460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2400" y="9372600"/>
            <a:ext cx="17399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1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49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102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4700" y="1113951"/>
            <a:ext cx="1145540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8707" y="3399173"/>
            <a:ext cx="11107384" cy="342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712015" y="9405357"/>
            <a:ext cx="3523615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5700" y="9394302"/>
            <a:ext cx="206375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4700" y="1113951"/>
            <a:ext cx="1145540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8707" y="3399173"/>
            <a:ext cx="11107384" cy="342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712015" y="9405357"/>
            <a:ext cx="3523615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BU</a:t>
            </a:r>
            <a:r>
              <a:rPr spc="-5" dirty="0"/>
              <a:t>I</a:t>
            </a:r>
            <a:r>
              <a:rPr dirty="0"/>
              <a:t>LD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D</a:t>
            </a:r>
            <a:r>
              <a:rPr spc="-5" dirty="0"/>
              <a:t>IGI</a:t>
            </a:r>
            <a:r>
              <a:rPr spc="-110" dirty="0"/>
              <a:t>T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LEND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G </a:t>
            </a:r>
            <a:r>
              <a:rPr dirty="0"/>
              <a:t>BU</a:t>
            </a:r>
            <a:r>
              <a:rPr spc="-5" dirty="0"/>
              <a:t>SI</a:t>
            </a:r>
            <a:r>
              <a:rPr dirty="0"/>
              <a:t>NESS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5700" y="9394302"/>
            <a:ext cx="206375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762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0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8736" y="-190742"/>
            <a:ext cx="13170536" cy="9944342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20800" y="5768550"/>
            <a:ext cx="108204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dirty="0" smtClean="0">
                <a:solidFill>
                  <a:srgbClr val="FFCC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프로젝트 최종 발표</a:t>
            </a:r>
            <a:endParaRPr sz="4400" dirty="0">
              <a:solidFill>
                <a:srgbClr val="FFCC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pic>
        <p:nvPicPr>
          <p:cNvPr id="1031" name="Picture 7" descr="C:\Users\sooji\Desktop\apple-computer-156472_6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17"/>
          <a:stretch/>
        </p:blipFill>
        <p:spPr bwMode="auto">
          <a:xfrm>
            <a:off x="1397000" y="614416"/>
            <a:ext cx="5638800" cy="48708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ooji\Desktop\16110910_183734795438052_4099633227054972928_n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725" y="1904999"/>
            <a:ext cx="1629450" cy="16294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4472034" y="1066800"/>
            <a:ext cx="951942" cy="133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4871169" y="1192717"/>
            <a:ext cx="128642" cy="691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615317" y="1109015"/>
            <a:ext cx="51455" cy="485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810897" y="1109884"/>
            <a:ext cx="51455" cy="485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931450" y="1109884"/>
            <a:ext cx="51455" cy="485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13058" y="1104218"/>
            <a:ext cx="47651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bject 17"/>
          <p:cNvSpPr txBox="1"/>
          <p:nvPr/>
        </p:nvSpPr>
        <p:spPr>
          <a:xfrm>
            <a:off x="1701800" y="7010400"/>
            <a:ext cx="9995535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2017.12.11</a:t>
            </a:r>
          </a:p>
          <a:p>
            <a:pPr algn="ctr">
              <a:lnSpc>
                <a:spcPct val="100000"/>
              </a:lnSpc>
            </a:pPr>
            <a:endParaRPr lang="en-US" altLang="ko-KR" sz="2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과목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명</a:t>
            </a:r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| </a:t>
            </a:r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컴퓨터 보안</a:t>
            </a:r>
            <a:endParaRPr lang="en-US" altLang="ko-KR" sz="2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rebuchet MS"/>
            </a:endParaRPr>
          </a:p>
          <a:p>
            <a:pPr algn="ctr">
              <a:lnSpc>
                <a:spcPct val="100000"/>
              </a:lnSpc>
            </a:pPr>
            <a:endParaRPr lang="en-US" altLang="ko-KR" sz="2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팀원 </a:t>
            </a:r>
            <a:r>
              <a:rPr lang="en-US" altLang="ko-KR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| </a:t>
            </a:r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조영현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최은빈</a:t>
            </a:r>
            <a:endParaRPr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rebuchet MS"/>
            </a:endParaRPr>
          </a:p>
        </p:txBody>
      </p:sp>
      <p:pic>
        <p:nvPicPr>
          <p:cNvPr id="22" name="Picture 7" descr="C:\Users\sooji\Desktop\apple-computer-156472_6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1"/>
          <a:stretch/>
        </p:blipFill>
        <p:spPr bwMode="auto">
          <a:xfrm>
            <a:off x="7030720" y="614416"/>
            <a:ext cx="4075830" cy="48708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17"/>
          <p:cNvSpPr txBox="1"/>
          <p:nvPr/>
        </p:nvSpPr>
        <p:spPr>
          <a:xfrm>
            <a:off x="177800" y="276159"/>
            <a:ext cx="1524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DKE - Lab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기술 설계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object 17"/>
          <p:cNvSpPr txBox="1"/>
          <p:nvPr/>
        </p:nvSpPr>
        <p:spPr>
          <a:xfrm>
            <a:off x="863599" y="1219200"/>
            <a:ext cx="12039601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세부 기술 소개 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② 데이터 암호화 </a:t>
            </a:r>
            <a:r>
              <a:rPr lang="en-US" altLang="ko-KR" sz="2800" b="1" u="sng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RSA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방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식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093357" y="2701540"/>
            <a:ext cx="4977463" cy="4254984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4000" tIns="0" rIns="54000" bIns="10800" rtlCol="0" anchor="ctr"/>
          <a:lstStyle/>
          <a:p>
            <a:pPr algn="ctr"/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69510" y="2701540"/>
            <a:ext cx="4950010" cy="4254984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4000" tIns="0" rIns="54000" bIns="10800" rtlCol="0" anchor="ctr"/>
          <a:lstStyle/>
          <a:p>
            <a:pPr algn="ctr"/>
            <a:endParaRPr lang="ko-KR" altLang="en-US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45400" y="1981200"/>
            <a:ext cx="3869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 </a:t>
            </a:r>
            <a:r>
              <a:rPr lang="en-US" altLang="ko-KR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(Python)</a:t>
            </a:r>
            <a:endParaRPr lang="ko-KR" alt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3800" y="1981200"/>
            <a:ext cx="2390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</a:t>
            </a:r>
            <a:r>
              <a:rPr lang="en-US" altLang="ko-KR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(Unity)</a:t>
            </a:r>
            <a:endParaRPr lang="ko-KR" alt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844966" y="3400038"/>
            <a:ext cx="358484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514727" y="3118485"/>
            <a:ext cx="4657044" cy="3706792"/>
            <a:chOff x="7161425" y="2254592"/>
            <a:chExt cx="4657044" cy="3706792"/>
          </a:xfrm>
        </p:grpSpPr>
        <p:sp>
          <p:nvSpPr>
            <p:cNvPr id="8" name="TextBox 7"/>
            <p:cNvSpPr txBox="1"/>
            <p:nvPr/>
          </p:nvSpPr>
          <p:spPr>
            <a:xfrm>
              <a:off x="7161426" y="2254592"/>
              <a:ext cx="14478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공개키 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 </a:t>
              </a:r>
            </a:p>
            <a:p>
              <a:r>
                <a:rPr lang="ko-KR" altLang="en-US" sz="2400" b="1" u="sng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개인키 </a:t>
              </a:r>
              <a:r>
                <a:rPr lang="en-US" altLang="ko-KR" sz="2400" b="1" u="sng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61425" y="3084655"/>
              <a:ext cx="46570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암호화된 관절 좌표 데이터 </a:t>
              </a:r>
              <a:r>
                <a:rPr lang="ko-KR" altLang="en-US" sz="2400" b="1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Wingdings" panose="05000000000000000000" pitchFamily="2" charset="2"/>
                </a:rPr>
                <a:t>복호화</a:t>
              </a:r>
              <a:r>
                <a:rPr lang="en-US" altLang="ko-KR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Wingdings" panose="05000000000000000000" pitchFamily="2" charset="2"/>
                </a:rPr>
                <a:t> </a:t>
              </a:r>
              <a:endPara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endParaRPr>
            </a:p>
            <a:p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Wingdings" panose="05000000000000000000" pitchFamily="2" charset="2"/>
                </a:rPr>
                <a:t>(</a:t>
              </a:r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Wingdings" panose="05000000000000000000" pitchFamily="2" charset="2"/>
                </a:rPr>
                <a:t>개인키 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Wingdings" panose="05000000000000000000" pitchFamily="2" charset="2"/>
                </a:rPr>
                <a:t>A </a:t>
              </a:r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Wingdings" panose="05000000000000000000" pitchFamily="2" charset="2"/>
                </a:rPr>
                <a:t>이용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Wingdings" panose="05000000000000000000" pitchFamily="2" charset="2"/>
                </a:rPr>
                <a:t>)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61426" y="5130387"/>
              <a:ext cx="39934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행동 분류 예측 데이터 암호화</a:t>
              </a:r>
              <a:endPara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공개키 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 </a:t>
              </a:r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61426" y="4444587"/>
              <a:ext cx="14093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공개키 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 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464532" y="3111282"/>
            <a:ext cx="3993401" cy="3718460"/>
            <a:chOff x="1196152" y="2106717"/>
            <a:chExt cx="3993401" cy="3718460"/>
          </a:xfrm>
        </p:grpSpPr>
        <p:sp>
          <p:nvSpPr>
            <p:cNvPr id="13" name="TextBox 12"/>
            <p:cNvSpPr txBox="1"/>
            <p:nvPr/>
          </p:nvSpPr>
          <p:spPr>
            <a:xfrm>
              <a:off x="1196152" y="2106717"/>
              <a:ext cx="12747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공개키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96152" y="3008515"/>
              <a:ext cx="33297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관절 좌표 데이터 암호화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공개키 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 </a:t>
              </a:r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6152" y="4163183"/>
              <a:ext cx="14093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공개키 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 </a:t>
              </a:r>
            </a:p>
            <a:p>
              <a:r>
                <a:rPr lang="ko-KR" altLang="en-US" sz="2400" b="1" u="sng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개인키 </a:t>
              </a:r>
              <a:r>
                <a:rPr lang="en-US" altLang="ko-KR" sz="2400" b="1" u="sng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6152" y="4994180"/>
              <a:ext cx="39934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행동 분류 예측 데이터 </a:t>
              </a:r>
              <a:r>
                <a:rPr lang="ko-KR" altLang="en-US" sz="2400" b="1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복호화</a:t>
              </a:r>
              <a:r>
                <a:rPr lang="en-US" altLang="ko-KR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개인키 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 </a:t>
              </a:r>
              <a:r>
                <a:rPr lang="ko-KR" altLang="en-US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</a:t>
              </a:r>
              <a:r>
                <a:rPr lang="en-US" altLang="ko-KR" sz="24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092200" y="3074409"/>
            <a:ext cx="11054821" cy="176609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lumMod val="50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3794980" y="5541545"/>
            <a:ext cx="3584840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92201" y="5108117"/>
            <a:ext cx="11054820" cy="171124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lumMod val="50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113562" y="6172200"/>
            <a:ext cx="131624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113562" y="4322345"/>
            <a:ext cx="13162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092200" y="7272973"/>
            <a:ext cx="110733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Tx/>
              <a:buChar char="-"/>
            </a:pPr>
            <a:r>
              <a:rPr lang="ko-KR" altLang="en-US" sz="2800" b="1" u="sng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양방향 </a:t>
            </a:r>
            <a:r>
              <a:rPr lang="ko-KR" altLang="en-US" sz="28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통신이 일어나므로 </a:t>
            </a:r>
            <a:r>
              <a:rPr lang="ko-KR" altLang="en-US" sz="2800" b="1" u="sng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공개키와</a:t>
            </a:r>
            <a:r>
              <a:rPr lang="ko-KR" altLang="en-US" sz="28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개인키 쌍이 </a:t>
            </a:r>
            <a:r>
              <a:rPr lang="en-US" altLang="ko-KR" sz="28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8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</a:t>
            </a:r>
            <a:r>
              <a:rPr lang="ko-KR" altLang="en-US" sz="2800" b="1" u="sng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존재함</a:t>
            </a:r>
            <a:endParaRPr lang="en-US" altLang="ko-KR" sz="32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클라이언트에서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만든 </a:t>
            </a:r>
            <a:r>
              <a:rPr lang="ko-KR" altLang="en-US" sz="28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공개키와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서버에서 만든 공개키는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 공유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</a:t>
            </a:r>
          </a:p>
          <a:p>
            <a:pPr marL="342900" indent="-342900">
              <a:buFontTx/>
              <a:buChar char="-"/>
            </a:pP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클라이언트에서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만든 </a:t>
            </a:r>
            <a:r>
              <a:rPr lang="ko-KR" altLang="en-US" sz="28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개인키와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서버에서 만든 개인키는 서로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    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복호화시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이용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0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기술 설계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object 17"/>
          <p:cNvSpPr txBox="1"/>
          <p:nvPr/>
        </p:nvSpPr>
        <p:spPr>
          <a:xfrm>
            <a:off x="863599" y="1219200"/>
            <a:ext cx="7937911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세부 기술 소개 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③ 화이트리스트 유지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68066" y="2095586"/>
            <a:ext cx="3119938" cy="3914635"/>
            <a:chOff x="1956800" y="2057400"/>
            <a:chExt cx="2772000" cy="3124200"/>
          </a:xfrm>
        </p:grpSpPr>
        <p:sp>
          <p:nvSpPr>
            <p:cNvPr id="7" name="모서리가 둥근 사각형 설명선 6"/>
            <p:cNvSpPr/>
            <p:nvPr/>
          </p:nvSpPr>
          <p:spPr>
            <a:xfrm>
              <a:off x="1956800" y="2057400"/>
              <a:ext cx="2772000" cy="3124200"/>
            </a:xfrm>
            <a:prstGeom prst="wedgeRoundRectCallout">
              <a:avLst>
                <a:gd name="adj1" fmla="val 28853"/>
                <a:gd name="adj2" fmla="val 25959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3200" b="1" dirty="0" smtClean="0">
                  <a:solidFill>
                    <a:schemeClr val="tx1"/>
                  </a:solidFill>
                </a:rPr>
                <a:t>서  </a:t>
              </a:r>
              <a:r>
                <a:rPr lang="ko-KR" altLang="en-US" sz="3200" b="1" dirty="0" err="1" smtClean="0">
                  <a:solidFill>
                    <a:schemeClr val="tx1"/>
                  </a:solidFill>
                </a:rPr>
                <a:t>버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123600" y="2926080"/>
              <a:ext cx="2438400" cy="195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u="sng" dirty="0" smtClean="0">
                  <a:solidFill>
                    <a:schemeClr val="tx1"/>
                  </a:solidFill>
                </a:rPr>
                <a:t>화이트리스트</a:t>
              </a:r>
              <a:endParaRPr lang="en-US" altLang="ko-KR" sz="2800" b="1" u="sng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800" b="1" dirty="0" smtClean="0">
                  <a:solidFill>
                    <a:schemeClr val="tx1"/>
                  </a:solidFill>
                </a:rPr>
                <a:t>192.168.0.10</a:t>
              </a:r>
            </a:p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192.168.0.23</a:t>
              </a:r>
            </a:p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…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080984" y="2620720"/>
            <a:ext cx="3119938" cy="2864367"/>
            <a:chOff x="1956800" y="2057400"/>
            <a:chExt cx="2772000" cy="2286000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1956800" y="2057400"/>
              <a:ext cx="2772000" cy="2286000"/>
            </a:xfrm>
            <a:prstGeom prst="wedgeRoundRectCallout">
              <a:avLst>
                <a:gd name="adj1" fmla="val 28853"/>
                <a:gd name="adj2" fmla="val 25959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3200" b="1" dirty="0" smtClean="0">
                  <a:solidFill>
                    <a:schemeClr val="tx1"/>
                  </a:solidFill>
                </a:rPr>
                <a:t>클라이언트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23600" y="2926080"/>
              <a:ext cx="2438400" cy="12192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IP address</a:t>
              </a:r>
            </a:p>
            <a:p>
              <a:pPr algn="ctr"/>
              <a:r>
                <a:rPr lang="en-US" altLang="ko-KR" sz="2800" b="1" dirty="0" smtClean="0">
                  <a:solidFill>
                    <a:schemeClr val="tx1"/>
                  </a:solidFill>
                </a:rPr>
                <a:t>192.168.0.10</a:t>
              </a:r>
            </a:p>
          </p:txBody>
        </p:sp>
      </p:grpSp>
      <p:cxnSp>
        <p:nvCxnSpPr>
          <p:cNvPr id="13" name="직선 화살표 연결선 69"/>
          <p:cNvCxnSpPr>
            <a:stCxn id="11" idx="1"/>
            <a:endCxn id="7" idx="3"/>
          </p:cNvCxnSpPr>
          <p:nvPr/>
        </p:nvCxnSpPr>
        <p:spPr>
          <a:xfrm flipH="1">
            <a:off x="5088004" y="4052904"/>
            <a:ext cx="2992980" cy="0"/>
          </a:xfrm>
          <a:prstGeom prst="straightConnector1">
            <a:avLst/>
          </a:prstGeom>
          <a:ln w="5715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사각형 설명선 15"/>
          <p:cNvSpPr/>
          <p:nvPr/>
        </p:nvSpPr>
        <p:spPr>
          <a:xfrm>
            <a:off x="5509203" y="2668459"/>
            <a:ext cx="2200538" cy="975951"/>
          </a:xfrm>
          <a:prstGeom prst="wedgeRoundRectCallout">
            <a:avLst>
              <a:gd name="adj1" fmla="val 21342"/>
              <a:gd name="adj2" fmla="val 73672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mtClean="0">
                <a:solidFill>
                  <a:schemeClr val="tx1"/>
                </a:solidFill>
              </a:rPr>
              <a:t>연결 요청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69"/>
          <p:cNvCxnSpPr/>
          <p:nvPr/>
        </p:nvCxnSpPr>
        <p:spPr>
          <a:xfrm>
            <a:off x="5088004" y="4768995"/>
            <a:ext cx="2992980" cy="0"/>
          </a:xfrm>
          <a:prstGeom prst="straightConnector1">
            <a:avLst/>
          </a:prstGeom>
          <a:ln w="5715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사각형 설명선 19"/>
          <p:cNvSpPr/>
          <p:nvPr/>
        </p:nvSpPr>
        <p:spPr>
          <a:xfrm>
            <a:off x="5509203" y="5178521"/>
            <a:ext cx="2200538" cy="975951"/>
          </a:xfrm>
          <a:prstGeom prst="wedgeRoundRectCallout">
            <a:avLst>
              <a:gd name="adj1" fmla="val -25427"/>
              <a:gd name="adj2" fmla="val -75032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연결 허용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92277" y="6553200"/>
            <a:ext cx="110733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Tx/>
              <a:buChar char="-"/>
            </a:pP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서버에는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화이트리스트가 존재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Tx/>
              <a:buChar char="-"/>
            </a:pP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Tx/>
              <a:buChar char="-"/>
            </a:pP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 연결하고자 하는 클라이언트가 서버의 화이트리스트에 존재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</a:t>
            </a:r>
          </a:p>
          <a:p>
            <a:pPr marL="914400" lvl="1" indent="-457200" fontAlgn="base">
              <a:buFont typeface="Wingdings" pitchFamily="2" charset="2"/>
              <a:buChar char="à"/>
            </a:pPr>
            <a:r>
              <a:rPr lang="ko-KR" altLang="en-US" sz="2800" b="1" dirty="0" smtClean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접속 허용</a:t>
            </a:r>
            <a:endParaRPr lang="en-US" altLang="ko-KR" sz="2800" b="1" dirty="0" smtClean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457200" indent="-457200" fontAlgn="base">
              <a:buFontTx/>
              <a:buChar char="-"/>
            </a:pP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 연결하고자 하는 클라이언트가 서버의 화이트리스트에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존재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</a:t>
            </a:r>
            <a:endParaRPr lang="en-US" altLang="ko-KR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 fontAlgn="base">
              <a:buFont typeface="Wingdings" pitchFamily="2" charset="2"/>
              <a:buChar char="à"/>
            </a:pPr>
            <a:r>
              <a:rPr lang="ko-KR" altLang="en-US" sz="2800" b="1" dirty="0" smtClean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접속 거부</a:t>
            </a:r>
            <a:endParaRPr lang="en-US" altLang="ko-KR" sz="2800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591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기술 설계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object 17"/>
          <p:cNvSpPr txBox="1"/>
          <p:nvPr/>
        </p:nvSpPr>
        <p:spPr>
          <a:xfrm>
            <a:off x="863599" y="1219200"/>
            <a:ext cx="7937911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세부 기술 소개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④ 코드 난독화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57409" y="7696200"/>
            <a:ext cx="85947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Tx/>
              <a:buChar char="-"/>
            </a:pP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코드의 일부 또는 전체를 변경하는 방법 중 하나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457200" indent="-457200" fontAlgn="base">
              <a:buFontTx/>
              <a:buChar char="-"/>
            </a:pP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457200" indent="-457200" fontAlgn="base">
              <a:buFontTx/>
              <a:buChar char="-"/>
            </a:pP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코드의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가독성을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낮춰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역공학에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대한 대비책 제공함</a:t>
            </a:r>
            <a:endParaRPr lang="en-US" altLang="ko-KR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1" t="23305" r="45475" b="16412"/>
          <a:stretch/>
        </p:blipFill>
        <p:spPr bwMode="auto">
          <a:xfrm>
            <a:off x="1203269" y="1905000"/>
            <a:ext cx="5380009" cy="541626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1" t="23305" r="2019" b="16412"/>
          <a:stretch/>
        </p:blipFill>
        <p:spPr bwMode="auto">
          <a:xfrm>
            <a:off x="6959600" y="1905000"/>
            <a:ext cx="5175250" cy="541626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1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기술 설계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object 17"/>
          <p:cNvSpPr txBox="1"/>
          <p:nvPr/>
        </p:nvSpPr>
        <p:spPr>
          <a:xfrm>
            <a:off x="863599" y="1219200"/>
            <a:ext cx="7937911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추가 기능 설계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⑤ 파일 암호화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 CBC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방식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pic>
        <p:nvPicPr>
          <p:cNvPr id="6" name="Picture 3" descr="C:\Users\sooji\Desktop\601px-CBC_encryp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69" y="2057400"/>
            <a:ext cx="10668000" cy="42956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244677" y="6781800"/>
            <a:ext cx="105155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Tx/>
              <a:buChar char="-"/>
            </a:pP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인공신경망의 경우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학습률이나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히든층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출력층의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개수가 노출되면 인공신경망의 구조를 파악할 수 있음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fontAlgn="base"/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    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공격자에게  좋은 정보가 됨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fontAlgn="base"/>
            <a:endParaRPr lang="en-US" altLang="ko-KR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fontAlgn="base"/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- 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이를 방지하기 위해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대칭키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암호화 방식인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CBC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암호화 이용</a:t>
            </a:r>
            <a:endParaRPr lang="en-US" altLang="ko-KR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437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기술 설계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object 17"/>
          <p:cNvSpPr txBox="1"/>
          <p:nvPr/>
        </p:nvSpPr>
        <p:spPr>
          <a:xfrm>
            <a:off x="863599" y="1219200"/>
            <a:ext cx="7937911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추가 기능 설계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⑥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IP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유효성 확인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0" t="50382" r="14249" b="22519"/>
          <a:stretch/>
        </p:blipFill>
        <p:spPr bwMode="auto">
          <a:xfrm>
            <a:off x="380998" y="2971799"/>
            <a:ext cx="11950701" cy="2514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06400" y="6248400"/>
            <a:ext cx="1209998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Tx/>
              <a:buChar char="-"/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netaddr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모듈의 </a:t>
            </a:r>
            <a:r>
              <a:rPr lang="en-US" altLang="ko-KR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ip_check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라는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메소드를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정의하여 연결하고자 하는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IP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의 유효성을 판단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457200" indent="-457200" fontAlgn="base">
              <a:buFontTx/>
              <a:buChar char="-"/>
            </a:pP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457200" indent="-457200" fontAlgn="base">
              <a:buFontTx/>
              <a:buChar char="-"/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IP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ipv4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에 해당하거나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ipv6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에 해당하는 경우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True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반환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fontAlgn="base"/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   IP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ipv4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ipv6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에 해당하지 않으면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False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반환</a:t>
            </a:r>
            <a:endParaRPr lang="en-US" altLang="ko-KR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593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시</a:t>
            </a:r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연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object 17"/>
          <p:cNvSpPr txBox="1"/>
          <p:nvPr/>
        </p:nvSpPr>
        <p:spPr>
          <a:xfrm>
            <a:off x="863599" y="1219200"/>
            <a:ext cx="7937911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시연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8" name="object 4"/>
          <p:cNvSpPr txBox="1">
            <a:spLocks/>
          </p:cNvSpPr>
          <p:nvPr/>
        </p:nvSpPr>
        <p:spPr>
          <a:xfrm>
            <a:off x="5092700" y="4133872"/>
            <a:ext cx="28194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marL="12700" latinLnBrk="0">
              <a:lnSpc>
                <a:spcPts val="9325"/>
              </a:lnSpc>
            </a:pPr>
            <a:r>
              <a:rPr lang="ko-KR" altLang="en-US" sz="9600" kern="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 연</a:t>
            </a:r>
            <a:endParaRPr lang="en-US" sz="96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5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0320" y="0"/>
            <a:ext cx="1315212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7"/>
          <p:cNvSpPr txBox="1"/>
          <p:nvPr/>
        </p:nvSpPr>
        <p:spPr>
          <a:xfrm>
            <a:off x="177800" y="276159"/>
            <a:ext cx="1524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DKE - Lab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486235" y="4594101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ko-KR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4902200" y="5310193"/>
            <a:ext cx="5638800" cy="1319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marL="12700" latinLnBrk="0">
              <a:lnSpc>
                <a:spcPts val="9325"/>
              </a:lnSpc>
            </a:pPr>
            <a:r>
              <a:rPr lang="en-US" sz="13800" kern="0" dirty="0" smtClean="0">
                <a:solidFill>
                  <a:srgbClr val="FFCCCC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Q &amp; A</a:t>
            </a:r>
            <a:endParaRPr lang="en-US" sz="13800" kern="0" dirty="0">
              <a:solidFill>
                <a:srgbClr val="FFCCCC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1" name="Picture 5" descr="C:\Users\sooji\Desktop\16110910_183734795438052_4099633227054972928_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875" y="2541166"/>
            <a:ext cx="1629450" cy="16294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359400" y="2464966"/>
            <a:ext cx="2438400" cy="182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7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080" y="0"/>
            <a:ext cx="1336548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7"/>
          <p:cNvSpPr txBox="1"/>
          <p:nvPr/>
        </p:nvSpPr>
        <p:spPr>
          <a:xfrm>
            <a:off x="177800" y="276159"/>
            <a:ext cx="1524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DKE - Lab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86235" y="4594101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ko-KR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759200" y="5360566"/>
            <a:ext cx="56388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marL="12700" latinLnBrk="0">
              <a:lnSpc>
                <a:spcPts val="9325"/>
              </a:lnSpc>
            </a:pPr>
            <a:r>
              <a:rPr lang="ko-KR" altLang="en-US" sz="13800" kern="0" dirty="0" smtClean="0">
                <a:solidFill>
                  <a:srgbClr val="FFCCCC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endParaRPr lang="en-US" sz="13800" kern="0" dirty="0">
              <a:solidFill>
                <a:srgbClr val="FFCCCC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1" name="Picture 5" descr="C:\Users\sooji\Desktop\16110910_183734795438052_4099633227054972928_n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875" y="2541166"/>
            <a:ext cx="1629450" cy="16294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359400" y="2464966"/>
            <a:ext cx="2438400" cy="182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9693" y="-19292"/>
            <a:ext cx="13084493" cy="10077692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7"/>
          <p:cNvSpPr txBox="1"/>
          <p:nvPr/>
        </p:nvSpPr>
        <p:spPr>
          <a:xfrm>
            <a:off x="177800" y="276159"/>
            <a:ext cx="1524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rPr>
              <a:t>DKE - Lab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371848" y="2282524"/>
            <a:ext cx="6635752" cy="5642276"/>
            <a:chOff x="3295648" y="2282524"/>
            <a:chExt cx="6635752" cy="5642276"/>
          </a:xfrm>
        </p:grpSpPr>
        <p:sp>
          <p:nvSpPr>
            <p:cNvPr id="17" name="object 17"/>
            <p:cNvSpPr txBox="1"/>
            <p:nvPr/>
          </p:nvSpPr>
          <p:spPr>
            <a:xfrm>
              <a:off x="5336300" y="2282524"/>
              <a:ext cx="2554448" cy="101566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600" dirty="0" smtClean="0">
                  <a:solidFill>
                    <a:srgbClr val="FFCCC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목  차</a:t>
              </a:r>
              <a:endParaRPr sz="6600" dirty="0">
                <a:solidFill>
                  <a:srgbClr val="FFCC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endParaRPr>
            </a:p>
          </p:txBody>
        </p:sp>
        <p:sp>
          <p:nvSpPr>
            <p:cNvPr id="41" name="object 17"/>
            <p:cNvSpPr txBox="1"/>
            <p:nvPr/>
          </p:nvSpPr>
          <p:spPr>
            <a:xfrm>
              <a:off x="3295648" y="4231481"/>
              <a:ext cx="6635752" cy="369331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57200" indent="-457200" algn="ctr">
                <a:lnSpc>
                  <a:spcPct val="100000"/>
                </a:lnSpc>
                <a:buAutoNum type="arabicPeriod"/>
              </a:pPr>
              <a:r>
                <a:rPr lang="ko-KR" altLang="en-US" sz="4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rebuchet MS"/>
                </a:rPr>
                <a:t> 졸업 작품 개요</a:t>
              </a:r>
              <a:endParaRPr lang="en-US" altLang="ko-KR" sz="4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endParaRPr>
            </a:p>
            <a:p>
              <a:pPr algn="ctr">
                <a:lnSpc>
                  <a:spcPct val="100000"/>
                </a:lnSpc>
              </a:pPr>
              <a:endParaRPr lang="en-US" sz="4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rebuchet MS"/>
                </a:rPr>
                <a:t>2</a:t>
              </a:r>
              <a:r>
                <a:rPr lang="en-US" sz="4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rebuchet MS"/>
                </a:rPr>
                <a:t>. </a:t>
              </a:r>
              <a:r>
                <a:rPr lang="ko-KR" altLang="en-US" sz="4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rebuchet MS"/>
                </a:rPr>
                <a:t>보안 기술 설계</a:t>
              </a:r>
              <a:endParaRPr lang="en-US" altLang="ko-KR" sz="4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endParaRPr>
            </a:p>
            <a:p>
              <a:pPr algn="ctr">
                <a:lnSpc>
                  <a:spcPct val="100000"/>
                </a:lnSpc>
              </a:pPr>
              <a:endParaRPr lang="en-US" altLang="ko-KR" sz="4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rebuchet MS"/>
                </a:rPr>
                <a:t>3</a:t>
              </a:r>
              <a:r>
                <a:rPr lang="en-US" altLang="ko-KR" sz="4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rebuchet MS"/>
                </a:rPr>
                <a:t>. </a:t>
              </a:r>
              <a:r>
                <a:rPr lang="ko-KR" altLang="en-US" sz="4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rebuchet MS"/>
                </a:rPr>
                <a:t>시연</a:t>
              </a:r>
              <a:endParaRPr lang="en-US" altLang="ko-KR" sz="4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endParaRPr>
            </a:p>
            <a:p>
              <a:pPr algn="ctr">
                <a:lnSpc>
                  <a:spcPct val="100000"/>
                </a:lnSpc>
              </a:pPr>
              <a:endParaRPr lang="en-US" altLang="ko-KR" sz="4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863600" y="5674592"/>
            <a:ext cx="11361807" cy="3023223"/>
          </a:xfrm>
          <a:prstGeom prst="roundRect">
            <a:avLst>
              <a:gd name="adj" fmla="val 1095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0640" y="7639761"/>
            <a:ext cx="9225305" cy="649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40000" y="7543800"/>
            <a:ext cx="9235465" cy="649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졸업 작품 개요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9" name="object 17"/>
          <p:cNvSpPr txBox="1"/>
          <p:nvPr/>
        </p:nvSpPr>
        <p:spPr>
          <a:xfrm>
            <a:off x="863600" y="1219200"/>
            <a:ext cx="3744253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작품 주제 소개 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73400" y="5674593"/>
            <a:ext cx="10820400" cy="788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6" name="Picture 4" descr="C:\Users\sooji\Desktop\5588fc856aab48eb46254af8e10e272823ffe3fbf16b00cbcf3eedd73ffa4f2d_v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58" y="2209800"/>
            <a:ext cx="2941588" cy="29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621280" y="7949938"/>
            <a:ext cx="8343900" cy="649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8357" y="6068711"/>
            <a:ext cx="11892292" cy="262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인공지능 </a:t>
            </a:r>
            <a:r>
              <a:rPr lang="ko-KR" altLang="en-US" sz="360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분류기</a:t>
            </a:r>
            <a:r>
              <a:rPr lang="ko-KR" altLang="en-US" sz="36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r>
              <a:rPr lang="ko-KR" altLang="en-US" sz="360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사용한 </a:t>
            </a:r>
            <a:endParaRPr lang="en-US" altLang="ko-KR" sz="36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3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3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고양이 </a:t>
            </a:r>
            <a:r>
              <a:rPr lang="ko-KR" altLang="en-US" sz="36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키우기 </a:t>
            </a:r>
            <a:r>
              <a:rPr lang="ko-KR" altLang="en-US" sz="3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3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</a:t>
            </a:r>
            <a:r>
              <a:rPr lang="ko-KR" altLang="en-US" sz="3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3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6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02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졸업 작품 개</a:t>
            </a:r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요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object 17"/>
          <p:cNvSpPr txBox="1"/>
          <p:nvPr/>
        </p:nvSpPr>
        <p:spPr>
          <a:xfrm>
            <a:off x="863600" y="1219200"/>
            <a:ext cx="3744253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작품 설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명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54000" y="6400800"/>
            <a:ext cx="12420600" cy="25908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3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사용자의 행동을 인지하여</a:t>
            </a:r>
            <a:endParaRPr lang="en-US" altLang="ko-KR" sz="36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</a:t>
            </a:r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lang="ko-KR" altLang="en-US" sz="36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가상의 고양이와 상호작용 할 수 있는 게임</a:t>
            </a:r>
            <a:endParaRPr lang="en-US" altLang="ko-KR" sz="3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68400" y="1981200"/>
            <a:ext cx="10744204" cy="3938264"/>
            <a:chOff x="1109075" y="2243553"/>
            <a:chExt cx="11339184" cy="3938264"/>
          </a:xfrm>
        </p:grpSpPr>
        <p:pic>
          <p:nvPicPr>
            <p:cNvPr id="27" name="Picture 2" descr="C:\Users\sooji\Desktop\11348097_1473572469621012_1257736251_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4" t="11047" r="1190" b="-683"/>
            <a:stretch/>
          </p:blipFill>
          <p:spPr bwMode="auto">
            <a:xfrm>
              <a:off x="9794409" y="3615153"/>
              <a:ext cx="2441806" cy="2358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꺾인 연결선 6"/>
            <p:cNvCxnSpPr/>
            <p:nvPr/>
          </p:nvCxnSpPr>
          <p:spPr>
            <a:xfrm flipV="1">
              <a:off x="3016268" y="4031506"/>
              <a:ext cx="1337548" cy="16304"/>
            </a:xfrm>
            <a:prstGeom prst="bentConnector3">
              <a:avLst>
                <a:gd name="adj1" fmla="val 98424"/>
              </a:avLst>
            </a:prstGeom>
            <a:ln w="889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bject 17"/>
            <p:cNvSpPr txBox="1"/>
            <p:nvPr/>
          </p:nvSpPr>
          <p:spPr>
            <a:xfrm>
              <a:off x="1672017" y="2901493"/>
              <a:ext cx="1342097" cy="49244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32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사용자</a:t>
              </a:r>
              <a:endParaRPr 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endParaRPr>
            </a:p>
          </p:txBody>
        </p:sp>
        <p:sp>
          <p:nvSpPr>
            <p:cNvPr id="51" name="object 17"/>
            <p:cNvSpPr txBox="1"/>
            <p:nvPr/>
          </p:nvSpPr>
          <p:spPr>
            <a:xfrm>
              <a:off x="10333663" y="2901493"/>
              <a:ext cx="1471239" cy="49244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32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고양이</a:t>
              </a:r>
              <a:endParaRPr 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endParaRPr>
            </a:p>
          </p:txBody>
        </p:sp>
        <p:pic>
          <p:nvPicPr>
            <p:cNvPr id="1029" name="Picture 5" descr="C:\Users\sooji\Desktop\depositphotos_1807077-stock-illustration-man-with-a-bottle-drinking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871" b="100000" l="75879" r="974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49" t="67174" r="5116"/>
            <a:stretch/>
          </p:blipFill>
          <p:spPr bwMode="auto">
            <a:xfrm flipH="1">
              <a:off x="1109075" y="3196053"/>
              <a:ext cx="1907189" cy="2985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직사각형 51"/>
            <p:cNvSpPr/>
            <p:nvPr/>
          </p:nvSpPr>
          <p:spPr>
            <a:xfrm>
              <a:off x="9573594" y="2853153"/>
              <a:ext cx="2874665" cy="31208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꺾인 연결선 67"/>
            <p:cNvCxnSpPr/>
            <p:nvPr/>
          </p:nvCxnSpPr>
          <p:spPr>
            <a:xfrm>
              <a:off x="3016268" y="4834353"/>
              <a:ext cx="6434428" cy="12700"/>
            </a:xfrm>
            <a:prstGeom prst="bentConnector3">
              <a:avLst>
                <a:gd name="adj1" fmla="val 4702"/>
              </a:avLst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bject 17"/>
            <p:cNvSpPr txBox="1"/>
            <p:nvPr/>
          </p:nvSpPr>
          <p:spPr>
            <a:xfrm>
              <a:off x="10233187" y="2243553"/>
              <a:ext cx="1893389" cy="49244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32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가상환경</a:t>
              </a:r>
              <a:endParaRPr 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endParaRPr>
            </a:p>
          </p:txBody>
        </p:sp>
        <p:sp>
          <p:nvSpPr>
            <p:cNvPr id="74" name="object 17"/>
            <p:cNvSpPr txBox="1"/>
            <p:nvPr/>
          </p:nvSpPr>
          <p:spPr>
            <a:xfrm>
              <a:off x="4392150" y="3615153"/>
              <a:ext cx="3216495" cy="772107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  <p:txBody>
            <a:bodyPr vert="horz" wrap="square" lIns="108000" tIns="108000" rIns="108000" bIns="10800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36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행동분류기</a:t>
              </a:r>
              <a:endParaRPr lang="en-US" sz="3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endParaRPr>
            </a:p>
          </p:txBody>
        </p:sp>
        <p:cxnSp>
          <p:nvCxnSpPr>
            <p:cNvPr id="79" name="꺾인 연결선 78"/>
            <p:cNvCxnSpPr/>
            <p:nvPr/>
          </p:nvCxnSpPr>
          <p:spPr>
            <a:xfrm>
              <a:off x="7638461" y="4031505"/>
              <a:ext cx="1880385" cy="16305"/>
            </a:xfrm>
            <a:prstGeom prst="bentConnector3">
              <a:avLst>
                <a:gd name="adj1" fmla="val 88497"/>
              </a:avLst>
            </a:prstGeom>
            <a:ln w="889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bject 17"/>
            <p:cNvSpPr txBox="1"/>
            <p:nvPr/>
          </p:nvSpPr>
          <p:spPr>
            <a:xfrm>
              <a:off x="4353816" y="5062953"/>
              <a:ext cx="3216495" cy="430887"/>
            </a:xfrm>
            <a:prstGeom prst="rect">
              <a:avLst/>
            </a:prstGeom>
            <a:ln w="381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28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시</a:t>
              </a:r>
              <a:r>
                <a:rPr lang="en-US" altLang="ko-KR" sz="28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·</a:t>
              </a:r>
              <a:r>
                <a:rPr lang="ko-KR" altLang="en-US" sz="28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청각 피드백</a:t>
              </a:r>
              <a:endParaRPr 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endParaRPr>
            </a:p>
          </p:txBody>
        </p:sp>
        <p:sp>
          <p:nvSpPr>
            <p:cNvPr id="99" name="object 17"/>
            <p:cNvSpPr txBox="1"/>
            <p:nvPr/>
          </p:nvSpPr>
          <p:spPr>
            <a:xfrm>
              <a:off x="3041668" y="3487459"/>
              <a:ext cx="1060059" cy="430887"/>
            </a:xfrm>
            <a:prstGeom prst="rect">
              <a:avLst/>
            </a:prstGeom>
            <a:ln w="381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28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행동</a:t>
              </a:r>
              <a:endParaRPr 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endParaRPr>
            </a:p>
          </p:txBody>
        </p:sp>
        <p:sp>
          <p:nvSpPr>
            <p:cNvPr id="101" name="object 17"/>
            <p:cNvSpPr txBox="1"/>
            <p:nvPr/>
          </p:nvSpPr>
          <p:spPr>
            <a:xfrm>
              <a:off x="7570311" y="3487458"/>
              <a:ext cx="1880385" cy="430887"/>
            </a:xfrm>
            <a:prstGeom prst="rect">
              <a:avLst/>
            </a:prstGeom>
            <a:ln w="381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28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rebuchet MS"/>
                </a:rPr>
                <a:t>분류결과</a:t>
              </a:r>
              <a:endParaRPr 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7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졸업 작품 내</a:t>
            </a:r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용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sooji\Desktop\monitor-32743_960_7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985" y="2648025"/>
            <a:ext cx="6022154" cy="461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73600" y="2281617"/>
            <a:ext cx="1676400" cy="515923"/>
            <a:chOff x="4446681" y="2166941"/>
            <a:chExt cx="1990878" cy="634982"/>
          </a:xfrm>
        </p:grpSpPr>
        <p:pic>
          <p:nvPicPr>
            <p:cNvPr id="1027" name="Picture 3" descr="C:\Users\sooji\Desktop\14101310495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17" b="74906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69" b="25906"/>
            <a:stretch/>
          </p:blipFill>
          <p:spPr bwMode="auto">
            <a:xfrm>
              <a:off x="4446681" y="2166941"/>
              <a:ext cx="1990878" cy="6349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/>
            <p:cNvSpPr/>
            <p:nvPr/>
          </p:nvSpPr>
          <p:spPr>
            <a:xfrm>
              <a:off x="5130800" y="2344899"/>
              <a:ext cx="47896" cy="675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243933" y="2706745"/>
            <a:ext cx="3112725" cy="1561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471812" y="4878824"/>
            <a:ext cx="3185454" cy="1343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45000" y="2059396"/>
            <a:ext cx="2133600" cy="805802"/>
          </a:xfrm>
          <a:prstGeom prst="rect">
            <a:avLst/>
          </a:prstGeom>
          <a:noFill/>
          <a:ln w="508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78600" y="2344899"/>
            <a:ext cx="1351133" cy="5506"/>
          </a:xfrm>
          <a:prstGeom prst="straightConnector1">
            <a:avLst/>
          </a:prstGeom>
          <a:ln w="50800">
            <a:solidFill>
              <a:srgbClr val="FF993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0800000" flipV="1">
            <a:off x="1683013" y="5550610"/>
            <a:ext cx="856987" cy="697790"/>
          </a:xfrm>
          <a:prstGeom prst="bentConnector3">
            <a:avLst>
              <a:gd name="adj1" fmla="val 98904"/>
            </a:avLst>
          </a:prstGeom>
          <a:ln w="50800">
            <a:solidFill>
              <a:srgbClr val="FF993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969000" y="8233159"/>
            <a:ext cx="1455267" cy="633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</a:t>
            </a:r>
            <a:endParaRPr lang="en-US" altLang="ko-KR" sz="28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6400" y="6400800"/>
            <a:ext cx="2102645" cy="632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3D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가상환경</a:t>
            </a:r>
            <a:endParaRPr lang="en-US" altLang="ko-KR" sz="28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103610" y="2059396"/>
            <a:ext cx="1495827" cy="582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키넥트</a:t>
            </a:r>
            <a:endParaRPr lang="en-US" altLang="ko-KR" sz="28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object 17"/>
          <p:cNvSpPr txBox="1"/>
          <p:nvPr/>
        </p:nvSpPr>
        <p:spPr>
          <a:xfrm>
            <a:off x="863600" y="1219200"/>
            <a:ext cx="3744253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시스템 구상도 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9599437" y="4038600"/>
            <a:ext cx="2444939" cy="2057399"/>
            <a:chOff x="8411908" y="2910545"/>
            <a:chExt cx="3477246" cy="2926079"/>
          </a:xfrm>
        </p:grpSpPr>
        <p:sp>
          <p:nvSpPr>
            <p:cNvPr id="38" name="직사각형 37"/>
            <p:cNvSpPr/>
            <p:nvPr/>
          </p:nvSpPr>
          <p:spPr>
            <a:xfrm>
              <a:off x="8411908" y="4771543"/>
              <a:ext cx="3477246" cy="1065081"/>
            </a:xfrm>
            <a:prstGeom prst="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행동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분류 모듈</a:t>
              </a:r>
              <a:endParaRPr lang="en-US" altLang="ko-KR" sz="2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9" name="Picture 2" descr="Image result for machine learning illustration 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3" r="10786"/>
            <a:stretch/>
          </p:blipFill>
          <p:spPr bwMode="auto">
            <a:xfrm>
              <a:off x="9062148" y="2910545"/>
              <a:ext cx="2275840" cy="1733974"/>
            </a:xfrm>
            <a:prstGeom prst="rect">
              <a:avLst/>
            </a:prstGeom>
            <a:noFill/>
            <a:ln w="50800">
              <a:solidFill>
                <a:srgbClr val="FF9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직선 연결선 41"/>
          <p:cNvCxnSpPr/>
          <p:nvPr/>
        </p:nvCxnSpPr>
        <p:spPr>
          <a:xfrm>
            <a:off x="8266709" y="4780135"/>
            <a:ext cx="177688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25645" y="4185881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소켓 통신</a:t>
            </a:r>
          </a:p>
        </p:txBody>
      </p:sp>
      <p:pic>
        <p:nvPicPr>
          <p:cNvPr id="25" name="Picture 2" descr="D:\Google Drive\한국기술교육대학교_2014136129_최은빈_학년별파일\4학년 2학기\졸업작품\재심발표\이미지\scene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388" y="2865198"/>
            <a:ext cx="5541348" cy="3298459"/>
          </a:xfrm>
          <a:prstGeom prst="rect">
            <a:avLst/>
          </a:prstGeom>
          <a:noFill/>
          <a:ln w="38100">
            <a:solidFill>
              <a:srgbClr val="FF9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순서도: 수동 연산 40"/>
          <p:cNvSpPr/>
          <p:nvPr/>
        </p:nvSpPr>
        <p:spPr>
          <a:xfrm>
            <a:off x="4166657" y="2797540"/>
            <a:ext cx="2488143" cy="4984536"/>
          </a:xfrm>
          <a:prstGeom prst="flowChartManualOperation">
            <a:avLst/>
          </a:prstGeom>
          <a:gradFill>
            <a:gsLst>
              <a:gs pos="0">
                <a:schemeClr val="dk1">
                  <a:tint val="50000"/>
                  <a:satMod val="300000"/>
                  <a:alpha val="30000"/>
                </a:schemeClr>
              </a:gs>
              <a:gs pos="35000">
                <a:schemeClr val="dk1">
                  <a:tint val="37000"/>
                  <a:satMod val="300000"/>
                  <a:alpha val="30000"/>
                </a:schemeClr>
              </a:gs>
              <a:gs pos="100000">
                <a:schemeClr val="dk1">
                  <a:tint val="15000"/>
                  <a:satMod val="350000"/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7" name="Picture 4" descr="C:\Users\EunBin\Desktop\k0575931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18" b="8205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17072" r="13866" b="8824"/>
          <a:stretch/>
        </p:blipFill>
        <p:spPr bwMode="auto">
          <a:xfrm>
            <a:off x="4215876" y="7467600"/>
            <a:ext cx="2057400" cy="2560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7870971" y="4160039"/>
            <a:ext cx="2387135" cy="73376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66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17"/>
          <p:cNvSpPr txBox="1"/>
          <p:nvPr/>
        </p:nvSpPr>
        <p:spPr>
          <a:xfrm>
            <a:off x="863600" y="1219200"/>
            <a:ext cx="5562600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기존 졸업 작품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시스템 흐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름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도 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128" name="모서리가 둥근 사각형 설명선 127"/>
          <p:cNvSpPr/>
          <p:nvPr/>
        </p:nvSpPr>
        <p:spPr>
          <a:xfrm>
            <a:off x="9234236" y="2377440"/>
            <a:ext cx="3396636" cy="5666698"/>
          </a:xfrm>
          <a:prstGeom prst="wedgeRoundRectCallout">
            <a:avLst>
              <a:gd name="adj1" fmla="val 31508"/>
              <a:gd name="adj2" fmla="val -717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클라이언트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29" name="모서리가 둥근 사각형 설명선 128"/>
          <p:cNvSpPr/>
          <p:nvPr/>
        </p:nvSpPr>
        <p:spPr>
          <a:xfrm>
            <a:off x="4298142" y="2377440"/>
            <a:ext cx="3463636" cy="5666698"/>
          </a:xfrm>
          <a:prstGeom prst="wedgeRoundRectCallout">
            <a:avLst>
              <a:gd name="adj1" fmla="val 28853"/>
              <a:gd name="adj2" fmla="val 25959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서  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버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46"/>
          <p:cNvCxnSpPr>
            <a:stCxn id="139" idx="0"/>
            <a:endCxn id="134" idx="1"/>
          </p:cNvCxnSpPr>
          <p:nvPr/>
        </p:nvCxnSpPr>
        <p:spPr>
          <a:xfrm rot="5400000" flipH="1" flipV="1">
            <a:off x="2094297" y="2834226"/>
            <a:ext cx="892460" cy="3869906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34" idx="3"/>
            <a:endCxn id="135" idx="1"/>
          </p:cNvCxnSpPr>
          <p:nvPr/>
        </p:nvCxnSpPr>
        <p:spPr>
          <a:xfrm>
            <a:off x="5934303" y="4322949"/>
            <a:ext cx="5083354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69"/>
          <p:cNvCxnSpPr>
            <a:stCxn id="135" idx="2"/>
            <a:endCxn id="136" idx="3"/>
          </p:cNvCxnSpPr>
          <p:nvPr/>
        </p:nvCxnSpPr>
        <p:spPr>
          <a:xfrm rot="5400000">
            <a:off x="7700842" y="3146922"/>
            <a:ext cx="2268666" cy="5823789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76"/>
          <p:cNvCxnSpPr>
            <a:stCxn id="136" idx="1"/>
            <a:endCxn id="139" idx="2"/>
          </p:cNvCxnSpPr>
          <p:nvPr/>
        </p:nvCxnSpPr>
        <p:spPr>
          <a:xfrm rot="10800000">
            <a:off x="605575" y="6816693"/>
            <a:ext cx="3858883" cy="376456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모서리가 둥근 직사각형 133"/>
          <p:cNvSpPr/>
          <p:nvPr/>
        </p:nvSpPr>
        <p:spPr>
          <a:xfrm>
            <a:off x="4475480" y="3721415"/>
            <a:ext cx="1458823" cy="120306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ln w="381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/>
              <a:t>키넥트</a:t>
            </a:r>
            <a:endParaRPr lang="ko-KR" altLang="en-US" sz="2800" b="1" dirty="0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11017657" y="3721415"/>
            <a:ext cx="1458823" cy="120306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행동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분류기</a:t>
            </a:r>
            <a:endParaRPr lang="ko-KR" altLang="en-US" sz="2800" b="1" dirty="0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464457" y="6591614"/>
            <a:ext cx="1458823" cy="1203069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2000"/>
            </a:schemeClr>
          </a:solidFill>
          <a:ln w="38100">
            <a:solidFill>
              <a:schemeClr val="accent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반응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err="1" smtClean="0"/>
              <a:t>결정기</a:t>
            </a:r>
            <a:endParaRPr lang="en-US" altLang="ko-KR" sz="2800" b="1" dirty="0" smtClean="0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7828280" y="3906921"/>
            <a:ext cx="1295400" cy="8320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관절 좌표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801981" y="6740197"/>
            <a:ext cx="1347999" cy="8320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행동 분류 예측 데이터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40868" y="5215409"/>
            <a:ext cx="729412" cy="160128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사용자</a:t>
            </a:r>
            <a:endParaRPr lang="ko-KR" altLang="en-US" sz="2800" b="1" dirty="0"/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2823205" y="3841450"/>
            <a:ext cx="1347475" cy="97664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2113280" y="6684800"/>
            <a:ext cx="1293697" cy="1016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고양이 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9" name="모서리가 둥근 사각형 설명선 148"/>
          <p:cNvSpPr/>
          <p:nvPr/>
        </p:nvSpPr>
        <p:spPr>
          <a:xfrm>
            <a:off x="7293075" y="1234440"/>
            <a:ext cx="2150645" cy="1036702"/>
          </a:xfrm>
          <a:prstGeom prst="wedgeRoundRectCallout">
            <a:avLst>
              <a:gd name="adj1" fmla="val 10429"/>
              <a:gd name="adj2" fmla="val 1773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Network</a:t>
            </a:r>
          </a:p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소켓 통신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)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기술 설계 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4462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17"/>
          <p:cNvSpPr txBox="1"/>
          <p:nvPr/>
        </p:nvSpPr>
        <p:spPr>
          <a:xfrm>
            <a:off x="863600" y="1219200"/>
            <a:ext cx="5562600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기존 졸업 작품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시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연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기술 설계 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pic>
        <p:nvPicPr>
          <p:cNvPr id="2" name="시연동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869" y="1981200"/>
            <a:ext cx="11081197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17"/>
          <p:cNvSpPr txBox="1"/>
          <p:nvPr/>
        </p:nvSpPr>
        <p:spPr>
          <a:xfrm>
            <a:off x="863600" y="1219200"/>
            <a:ext cx="83706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안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프로젝트 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시스템 흐름도 </a:t>
            </a:r>
            <a:endParaRPr lang="en-US" altLang="ko-KR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47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기술 설계 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112" name="모서리가 둥근 사각형 설명선 111"/>
          <p:cNvSpPr/>
          <p:nvPr/>
        </p:nvSpPr>
        <p:spPr>
          <a:xfrm>
            <a:off x="9234236" y="2377440"/>
            <a:ext cx="3396636" cy="5666698"/>
          </a:xfrm>
          <a:prstGeom prst="wedgeRoundRectCallout">
            <a:avLst>
              <a:gd name="adj1" fmla="val 31508"/>
              <a:gd name="adj2" fmla="val -717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클라이언트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11" name="모서리가 둥근 사각형 설명선 110"/>
          <p:cNvSpPr/>
          <p:nvPr/>
        </p:nvSpPr>
        <p:spPr>
          <a:xfrm>
            <a:off x="4298142" y="2377440"/>
            <a:ext cx="3463636" cy="5666698"/>
          </a:xfrm>
          <a:prstGeom prst="wedgeRoundRectCallout">
            <a:avLst>
              <a:gd name="adj1" fmla="val 28853"/>
              <a:gd name="adj2" fmla="val 25959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서  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버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146"/>
          <p:cNvCxnSpPr>
            <a:stCxn id="71" idx="0"/>
            <a:endCxn id="59" idx="1"/>
          </p:cNvCxnSpPr>
          <p:nvPr/>
        </p:nvCxnSpPr>
        <p:spPr>
          <a:xfrm rot="5400000" flipH="1" flipV="1">
            <a:off x="2094297" y="2834226"/>
            <a:ext cx="892460" cy="3869906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59" idx="3"/>
            <a:endCxn id="60" idx="1"/>
          </p:cNvCxnSpPr>
          <p:nvPr/>
        </p:nvCxnSpPr>
        <p:spPr>
          <a:xfrm>
            <a:off x="5934303" y="4322949"/>
            <a:ext cx="5083354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69"/>
          <p:cNvCxnSpPr>
            <a:stCxn id="60" idx="2"/>
            <a:endCxn id="61" idx="3"/>
          </p:cNvCxnSpPr>
          <p:nvPr/>
        </p:nvCxnSpPr>
        <p:spPr>
          <a:xfrm rot="5400000">
            <a:off x="7700842" y="3146922"/>
            <a:ext cx="2268666" cy="5823789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76"/>
          <p:cNvCxnSpPr>
            <a:stCxn id="61" idx="1"/>
            <a:endCxn id="71" idx="2"/>
          </p:cNvCxnSpPr>
          <p:nvPr/>
        </p:nvCxnSpPr>
        <p:spPr>
          <a:xfrm rot="10800000">
            <a:off x="605575" y="6816693"/>
            <a:ext cx="3858883" cy="376456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4475480" y="3721415"/>
            <a:ext cx="1458823" cy="120306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ln w="381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/>
              <a:t>키넥트</a:t>
            </a:r>
            <a:endParaRPr lang="ko-KR" altLang="en-US" sz="2800" b="1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17657" y="3721415"/>
            <a:ext cx="1458823" cy="120306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행동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분류기</a:t>
            </a:r>
            <a:endParaRPr lang="ko-KR" altLang="en-US" sz="2800" b="1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4464457" y="6591614"/>
            <a:ext cx="1458823" cy="1203069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2000"/>
            </a:schemeClr>
          </a:solidFill>
          <a:ln w="38100">
            <a:solidFill>
              <a:schemeClr val="accent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반응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err="1" smtClean="0"/>
              <a:t>결정기</a:t>
            </a:r>
            <a:endParaRPr lang="en-US" altLang="ko-KR" sz="2800" b="1" dirty="0" smtClean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828280" y="3906921"/>
            <a:ext cx="1295400" cy="8320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관절 좌표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801981" y="6740197"/>
            <a:ext cx="1347999" cy="8320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행동 분류 예측 데이터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0868" y="5215409"/>
            <a:ext cx="729412" cy="160128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사용자</a:t>
            </a:r>
            <a:endParaRPr lang="ko-KR" altLang="en-US" sz="2800" b="1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823205" y="3841450"/>
            <a:ext cx="1347475" cy="97664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2113280" y="6684800"/>
            <a:ext cx="1293697" cy="1016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고양이 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</a:t>
            </a:r>
            <a:endParaRPr lang="en-US" altLang="ko-KR" sz="2000" b="1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970280" y="3803538"/>
            <a:ext cx="1557857" cy="1543764"/>
            <a:chOff x="1617655" y="3586641"/>
            <a:chExt cx="1557857" cy="15437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82" name="직선 연결선 81"/>
            <p:cNvCxnSpPr>
              <a:stCxn id="84" idx="0"/>
              <a:endCxn id="87" idx="2"/>
            </p:cNvCxnSpPr>
            <p:nvPr/>
          </p:nvCxnSpPr>
          <p:spPr>
            <a:xfrm flipV="1">
              <a:off x="2396583" y="4563283"/>
              <a:ext cx="1" cy="115879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>
            <a:xfrm>
              <a:off x="2170961" y="4679162"/>
              <a:ext cx="451243" cy="451243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1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1617655" y="3586641"/>
              <a:ext cx="1557857" cy="9766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 행동 초기 단계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151881" y="3152655"/>
            <a:ext cx="1371600" cy="1740738"/>
            <a:chOff x="6151881" y="2527815"/>
            <a:chExt cx="1371600" cy="174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모서리가 둥근 직사각형 87"/>
            <p:cNvSpPr/>
            <p:nvPr/>
          </p:nvSpPr>
          <p:spPr>
            <a:xfrm>
              <a:off x="6151881" y="3178698"/>
              <a:ext cx="1371600" cy="10898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암호화된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관절 좌표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96" name="직선 연결선 95"/>
            <p:cNvCxnSpPr>
              <a:stCxn id="88" idx="0"/>
              <a:endCxn id="98" idx="4"/>
            </p:cNvCxnSpPr>
            <p:nvPr/>
          </p:nvCxnSpPr>
          <p:spPr>
            <a:xfrm flipV="1">
              <a:off x="6837681" y="2979058"/>
              <a:ext cx="1" cy="19964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타원 97"/>
            <p:cNvSpPr/>
            <p:nvPr/>
          </p:nvSpPr>
          <p:spPr>
            <a:xfrm>
              <a:off x="6612060" y="2527815"/>
              <a:ext cx="451243" cy="451243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428480" y="3139440"/>
            <a:ext cx="1367109" cy="1718812"/>
            <a:chOff x="9428480" y="2514600"/>
            <a:chExt cx="1367109" cy="17188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모서리가 둥근 직사각형 88"/>
            <p:cNvSpPr/>
            <p:nvPr/>
          </p:nvSpPr>
          <p:spPr>
            <a:xfrm>
              <a:off x="9428480" y="3143557"/>
              <a:ext cx="1367109" cy="10898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800"/>
                </a:lnSpc>
              </a:pPr>
              <a:r>
                <a:rPr lang="ko-KR" altLang="en-US" sz="2000" b="1" dirty="0" err="1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복</a:t>
              </a:r>
              <a:r>
                <a:rPr lang="ko-KR" altLang="en-US" sz="20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호</a:t>
              </a:r>
              <a:r>
                <a:rPr lang="ko-KR" altLang="en-US" sz="2000" b="1" dirty="0" err="1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화된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관절 좌표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99" name="직선 연결선 98"/>
            <p:cNvCxnSpPr>
              <a:stCxn id="100" idx="4"/>
              <a:endCxn id="89" idx="0"/>
            </p:cNvCxnSpPr>
            <p:nvPr/>
          </p:nvCxnSpPr>
          <p:spPr>
            <a:xfrm>
              <a:off x="10112035" y="2965843"/>
              <a:ext cx="0" cy="1777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/>
            <p:cNvSpPr/>
            <p:nvPr/>
          </p:nvSpPr>
          <p:spPr>
            <a:xfrm>
              <a:off x="9886413" y="2514600"/>
              <a:ext cx="451243" cy="451243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419943" y="6096000"/>
            <a:ext cx="1445142" cy="1675679"/>
            <a:chOff x="11081377" y="4062376"/>
            <a:chExt cx="1445142" cy="16756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모서리가 둥근 직사각형 89"/>
            <p:cNvSpPr/>
            <p:nvPr/>
          </p:nvSpPr>
          <p:spPr>
            <a:xfrm>
              <a:off x="11081377" y="4648200"/>
              <a:ext cx="1445142" cy="10898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암호화된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행동 분류</a:t>
              </a:r>
              <a:r>
                <a:rPr lang="en-US" altLang="ko-KR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예측 데이터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01" name="직선 연결선 100"/>
            <p:cNvCxnSpPr>
              <a:stCxn id="90" idx="0"/>
              <a:endCxn id="102" idx="4"/>
            </p:cNvCxnSpPr>
            <p:nvPr/>
          </p:nvCxnSpPr>
          <p:spPr>
            <a:xfrm flipV="1">
              <a:off x="11803948" y="4513619"/>
              <a:ext cx="1" cy="13458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타원 101"/>
            <p:cNvSpPr/>
            <p:nvPr/>
          </p:nvSpPr>
          <p:spPr>
            <a:xfrm>
              <a:off x="11578327" y="4062376"/>
              <a:ext cx="451243" cy="451243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143343" y="6096000"/>
            <a:ext cx="1445142" cy="1677221"/>
            <a:chOff x="6112863" y="5472594"/>
            <a:chExt cx="1445142" cy="1677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4" name="모서리가 둥근 직사각형 93"/>
            <p:cNvSpPr/>
            <p:nvPr/>
          </p:nvSpPr>
          <p:spPr>
            <a:xfrm>
              <a:off x="6112863" y="6059960"/>
              <a:ext cx="1445142" cy="10898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>
                <a:lnSpc>
                  <a:spcPts val="2800"/>
                </a:lnSpc>
              </a:pPr>
              <a:r>
                <a:rPr lang="ko-KR" altLang="en-US" sz="2000" b="1" dirty="0" err="1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복호</a:t>
              </a:r>
              <a:r>
                <a:rPr lang="ko-KR" altLang="en-US" sz="20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화</a:t>
              </a:r>
              <a:r>
                <a:rPr lang="ko-KR" altLang="en-US" sz="2000" b="1" dirty="0" err="1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된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행동 분류</a:t>
              </a:r>
              <a:r>
                <a:rPr lang="en-US" altLang="ko-KR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예측 데이터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6609811" y="5472594"/>
              <a:ext cx="451243" cy="451243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 flipV="1">
              <a:off x="6837681" y="5923837"/>
              <a:ext cx="1" cy="115879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4459818" y="5273040"/>
            <a:ext cx="3017942" cy="593014"/>
            <a:chOff x="1226755" y="1809190"/>
            <a:chExt cx="3017942" cy="5930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5" name="모서리가 둥근 직사각형 104"/>
            <p:cNvSpPr/>
            <p:nvPr/>
          </p:nvSpPr>
          <p:spPr>
            <a:xfrm>
              <a:off x="1835932" y="1809190"/>
              <a:ext cx="2408765" cy="5930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800"/>
                </a:lnSpc>
              </a:pPr>
              <a:r>
                <a:rPr lang="ko-KR" altLang="en-US" sz="2000" b="1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화이트리스트 유지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1226755" y="1880076"/>
              <a:ext cx="451243" cy="451243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3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07" name="직선 연결선 106"/>
            <p:cNvCxnSpPr>
              <a:stCxn id="106" idx="6"/>
              <a:endCxn id="105" idx="1"/>
            </p:cNvCxnSpPr>
            <p:nvPr/>
          </p:nvCxnSpPr>
          <p:spPr>
            <a:xfrm flipV="1">
              <a:off x="1677998" y="2105697"/>
              <a:ext cx="157934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4244697" y="8185225"/>
            <a:ext cx="7970942" cy="593015"/>
            <a:chOff x="1226755" y="2770579"/>
            <a:chExt cx="7970942" cy="5930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모서리가 둥근 직사각형 107"/>
            <p:cNvSpPr/>
            <p:nvPr/>
          </p:nvSpPr>
          <p:spPr>
            <a:xfrm>
              <a:off x="1835932" y="2770579"/>
              <a:ext cx="7361765" cy="5930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800"/>
                </a:lnSpc>
              </a:pPr>
              <a:r>
                <a:rPr lang="ko-KR" altLang="en-US" sz="2000" b="1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코드 난독화</a:t>
              </a:r>
              <a:endParaRPr lang="en-US" altLang="ko-KR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1226755" y="2841465"/>
              <a:ext cx="451243" cy="451243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4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10" name="직선 연결선 109"/>
            <p:cNvCxnSpPr>
              <a:stCxn id="109" idx="6"/>
              <a:endCxn id="108" idx="1"/>
            </p:cNvCxnSpPr>
            <p:nvPr/>
          </p:nvCxnSpPr>
          <p:spPr>
            <a:xfrm>
              <a:off x="1677998" y="3067087"/>
              <a:ext cx="15793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모서리가 둥근 사각형 설명선 64"/>
          <p:cNvSpPr/>
          <p:nvPr/>
        </p:nvSpPr>
        <p:spPr>
          <a:xfrm>
            <a:off x="7293075" y="1234440"/>
            <a:ext cx="2150645" cy="1036702"/>
          </a:xfrm>
          <a:prstGeom prst="wedgeRoundRectCallout">
            <a:avLst>
              <a:gd name="adj1" fmla="val 10429"/>
              <a:gd name="adj2" fmla="val 1773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Network</a:t>
            </a:r>
          </a:p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소켓 통신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)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7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object 17"/>
          <p:cNvSpPr txBox="1"/>
          <p:nvPr/>
        </p:nvSpPr>
        <p:spPr>
          <a:xfrm>
            <a:off x="1177869" y="535944"/>
            <a:ext cx="2811393" cy="49244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보안 기술 설계</a:t>
            </a:r>
            <a:endParaRPr lang="en-US" sz="32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1200" y="609600"/>
            <a:ext cx="152400" cy="34513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 descr="C:\Users\sooji\Desktop\KakaoTalk_20171008_21403196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4" r="17852"/>
          <a:stretch/>
        </p:blipFill>
        <p:spPr bwMode="auto">
          <a:xfrm>
            <a:off x="1651428" y="2389150"/>
            <a:ext cx="2945369" cy="21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oji\Desktop\KakaoTalk_20171008_21403218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9" r="15882"/>
          <a:stretch/>
        </p:blipFill>
        <p:spPr bwMode="auto">
          <a:xfrm>
            <a:off x="1652692" y="7114629"/>
            <a:ext cx="2970681" cy="20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oji\Desktop\KakaoTalk_20171008_21403207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r="19666"/>
          <a:stretch/>
        </p:blipFill>
        <p:spPr bwMode="auto">
          <a:xfrm>
            <a:off x="1651428" y="4748984"/>
            <a:ext cx="2945369" cy="211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17"/>
          <p:cNvSpPr txBox="1"/>
          <p:nvPr/>
        </p:nvSpPr>
        <p:spPr>
          <a:xfrm>
            <a:off x="863599" y="1219200"/>
            <a:ext cx="10210801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-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세부 기술 소개 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① 사용자 행동 초기 단계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 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|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rebuchet MS"/>
              </a:rPr>
              <a:t>사용자 행동 인증 </a:t>
            </a:r>
            <a:endParaRPr lang="en-US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Trebuchet M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30800" y="2743200"/>
            <a:ext cx="7086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Tx/>
              <a:buChar char="-"/>
            </a:pP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행동 초기 단계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사람의 체형이 다르기 때문에 한 행동에 대해 동일한 사이즈로 정규화시키기 위하여 체형 측정이 필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endParaRPr lang="en-US" altLang="ko-KR" sz="32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endParaRPr lang="en-US" altLang="ko-KR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Tx/>
              <a:buChar char="-"/>
            </a:pP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행동 인증 단계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키넥트 센서에 일정 시간 동안 사용자의 행동이 인지되지 않으면 자동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Lock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걸리게 하고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 단계에서 측정한 행동과 유사한지를 판단하는 단계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21400" y="7656493"/>
            <a:ext cx="6096000" cy="95410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행동 초기 단계의 행동 데이터를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인증에 이용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위쪽 화살표 15"/>
          <p:cNvSpPr/>
          <p:nvPr/>
        </p:nvSpPr>
        <p:spPr>
          <a:xfrm rot="5400000">
            <a:off x="5472753" y="7709554"/>
            <a:ext cx="468144" cy="571948"/>
          </a:xfrm>
          <a:prstGeom prst="upArrow">
            <a:avLst>
              <a:gd name="adj1" fmla="val 50000"/>
              <a:gd name="adj2" fmla="val 608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8085</TotalTime>
  <Words>730</Words>
  <Application>Microsoft Office PowerPoint</Application>
  <PresentationFormat>사용자 지정</PresentationFormat>
  <Paragraphs>191</Paragraphs>
  <Slides>17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굴림</vt:lpstr>
      <vt:lpstr>Arial</vt:lpstr>
      <vt:lpstr>나눔고딕</vt:lpstr>
      <vt:lpstr>Wingdings</vt:lpstr>
      <vt:lpstr>Calibri</vt:lpstr>
      <vt:lpstr>Trebuchet MS</vt:lpstr>
      <vt:lpstr>나눔고딕 ExtraBold</vt:lpstr>
      <vt:lpstr>나눔손글씨 펜</vt:lpstr>
      <vt:lpstr>맑은 고딕</vt:lpstr>
      <vt:lpstr>Lucida Sans Unicode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 BIN CHOI</dc:creator>
  <cp:lastModifiedBy>Windows 사용자</cp:lastModifiedBy>
  <cp:revision>652</cp:revision>
  <dcterms:created xsi:type="dcterms:W3CDTF">2016-02-22T02:39:48Z</dcterms:created>
  <dcterms:modified xsi:type="dcterms:W3CDTF">2017-12-10T22:59:42Z</dcterms:modified>
</cp:coreProperties>
</file>